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57" r:id="rId4"/>
    <p:sldId id="259" r:id="rId5"/>
    <p:sldId id="258" r:id="rId6"/>
    <p:sldId id="260" r:id="rId7"/>
    <p:sldId id="261" r:id="rId8"/>
    <p:sldId id="263" r:id="rId9"/>
    <p:sldId id="262" r:id="rId10"/>
    <p:sldId id="264" r:id="rId11"/>
    <p:sldId id="274" r:id="rId12"/>
    <p:sldId id="275" r:id="rId13"/>
    <p:sldId id="265" r:id="rId14"/>
    <p:sldId id="273" r:id="rId15"/>
    <p:sldId id="266" r:id="rId16"/>
    <p:sldId id="267" r:id="rId17"/>
    <p:sldId id="268" r:id="rId18"/>
    <p:sldId id="271" r:id="rId19"/>
    <p:sldId id="270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5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26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0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40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0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49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40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13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45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64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8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5DAC7-5942-B044-96E7-D5A763E13213}" type="datetimeFigureOut">
              <a:rPr lang="ru-RU" smtClean="0"/>
              <a:t>23.01.16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FB27-D7EF-E24A-BF52-1059CF576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25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Онтологические модели и научные картины мира </a:t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 решению вопроса о месте Человека в Мире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784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Оправдание и критика </a:t>
            </a:r>
            <a:br>
              <a:rPr lang="ru-RU" dirty="0" smtClean="0"/>
            </a:br>
            <a:r>
              <a:rPr lang="ru-RU" dirty="0" smtClean="0"/>
              <a:t>атеистической модели 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Критическое </a:t>
            </a:r>
            <a:r>
              <a:rPr lang="ru-RU" sz="2400" dirty="0" smtClean="0"/>
              <a:t>с</a:t>
            </a:r>
            <a:r>
              <a:rPr lang="ru-RU" sz="2400" b="1" dirty="0" smtClean="0"/>
              <a:t>ледствие 1</a:t>
            </a:r>
            <a:r>
              <a:rPr lang="ru-RU" sz="2400" dirty="0" smtClean="0"/>
              <a:t>: Как возможно, что </a:t>
            </a:r>
            <a:r>
              <a:rPr lang="ru-RU" sz="2400" b="1" dirty="0"/>
              <a:t>с</a:t>
            </a:r>
            <a:r>
              <a:rPr lang="ru-RU" sz="2400" b="1" dirty="0" smtClean="0"/>
              <a:t>лучайный</a:t>
            </a:r>
            <a:r>
              <a:rPr lang="ru-RU" sz="2400" dirty="0" smtClean="0"/>
              <a:t> характер появления разумного существа, приводит к способности действовать </a:t>
            </a:r>
            <a:r>
              <a:rPr lang="ru-RU" sz="2400" b="1" dirty="0" smtClean="0"/>
              <a:t>неслучайным</a:t>
            </a:r>
            <a:r>
              <a:rPr lang="ru-RU" sz="2400" dirty="0" smtClean="0"/>
              <a:t> (целесообразным и целеполагающим) образом</a:t>
            </a:r>
            <a:r>
              <a:rPr lang="ru-RU" sz="2400" dirty="0"/>
              <a:t>?</a:t>
            </a:r>
            <a:r>
              <a:rPr lang="ru-RU" sz="2400" dirty="0" smtClean="0"/>
              <a:t>  </a:t>
            </a:r>
          </a:p>
          <a:p>
            <a:r>
              <a:rPr lang="ru-RU" sz="2400" b="1" dirty="0" smtClean="0"/>
              <a:t>Критическое следствие 2:</a:t>
            </a:r>
            <a:r>
              <a:rPr lang="ru-RU" sz="2400" dirty="0" smtClean="0"/>
              <a:t> Получается, что модель допускает следующий мыслительный ход: сама случайность может себя отрицать в </a:t>
            </a:r>
            <a:r>
              <a:rPr lang="ru-RU" sz="2400" dirty="0" err="1" smtClean="0"/>
              <a:t>неслучайности</a:t>
            </a:r>
            <a:r>
              <a:rPr lang="ru-RU" sz="2400" dirty="0" smtClean="0"/>
              <a:t> целесообразных естественных процессов и целеполагающих деяниях разумных существ.</a:t>
            </a:r>
          </a:p>
          <a:p>
            <a:r>
              <a:rPr lang="ru-RU" sz="2400" dirty="0" smtClean="0"/>
              <a:t>В собственно научном плане главная апория этой модели: факт существования </a:t>
            </a:r>
            <a:r>
              <a:rPr lang="ru-RU" sz="2400" dirty="0" smtClean="0">
                <a:solidFill>
                  <a:srgbClr val="953735"/>
                </a:solidFill>
              </a:rPr>
              <a:t>функциональной целесообразности </a:t>
            </a:r>
            <a:r>
              <a:rPr lang="ru-RU" sz="2400" dirty="0" smtClean="0"/>
              <a:t>в природе. (В природе всё целесообразно, т.е. части встроены в </a:t>
            </a:r>
            <a:r>
              <a:rPr lang="ru-RU" sz="2400" i="1" dirty="0" smtClean="0"/>
              <a:t>систему целого)</a:t>
            </a:r>
            <a:r>
              <a:rPr lang="ru-RU" sz="2400" dirty="0" smtClean="0"/>
              <a:t>. При этом  система работает как «машина». В этом ключе, например, сегодня живая клетка рассматривается как </a:t>
            </a:r>
            <a:r>
              <a:rPr lang="ru-RU" sz="2400" i="1" dirty="0" smtClean="0"/>
              <a:t>молекулярная</a:t>
            </a:r>
            <a:r>
              <a:rPr lang="ru-RU" sz="2400" dirty="0" smtClean="0"/>
              <a:t> &lt;информационно-энергетическая</a:t>
            </a:r>
            <a:r>
              <a:rPr lang="ru-RU" sz="2400" i="1" dirty="0" smtClean="0"/>
              <a:t>&gt; машина.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055631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746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Онтология Блага: неоплатоническая модель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29368"/>
            <a:ext cx="8229600" cy="5096795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Платоновская традиция </a:t>
            </a:r>
            <a:r>
              <a:rPr lang="ru-RU" sz="2000" dirty="0" smtClean="0"/>
              <a:t>–</a:t>
            </a:r>
            <a:r>
              <a:rPr lang="ru-RU" sz="2000" dirty="0" smtClean="0"/>
              <a:t> понимать Бытие как Благо, т.е. как то что «</a:t>
            </a:r>
            <a:r>
              <a:rPr lang="ru-RU" sz="2000" dirty="0" smtClean="0">
                <a:solidFill>
                  <a:srgbClr val="FF6600"/>
                </a:solidFill>
              </a:rPr>
              <a:t>будучи Единым, дает жизнь каждому из  Многих</a:t>
            </a:r>
            <a:r>
              <a:rPr lang="ru-RU" sz="2000" dirty="0" smtClean="0"/>
              <a:t>». </a:t>
            </a:r>
          </a:p>
          <a:p>
            <a:r>
              <a:rPr lang="ru-RU" sz="2000" dirty="0" smtClean="0"/>
              <a:t>Здесь присутствует формула основной онтологической проблемы: отношения </a:t>
            </a:r>
            <a:r>
              <a:rPr lang="ru-RU" sz="2000" dirty="0" smtClean="0">
                <a:solidFill>
                  <a:srgbClr val="FF6600"/>
                </a:solidFill>
              </a:rPr>
              <a:t>Единого и Многого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Единое является Благом в отношении к Многому (само по себе оно просто </a:t>
            </a:r>
            <a:r>
              <a:rPr lang="ru-RU" sz="2000" dirty="0" smtClean="0">
                <a:solidFill>
                  <a:srgbClr val="FF6600"/>
                </a:solidFill>
              </a:rPr>
              <a:t>Есть</a:t>
            </a:r>
            <a:r>
              <a:rPr lang="ru-RU" sz="2000" dirty="0" smtClean="0"/>
              <a:t> (Как Абсолют, как </a:t>
            </a:r>
            <a:r>
              <a:rPr lang="ru-RU" sz="2000" dirty="0" err="1" smtClean="0"/>
              <a:t>Всобъемлющее</a:t>
            </a:r>
            <a:r>
              <a:rPr lang="ru-RU" sz="2000" dirty="0" smtClean="0"/>
              <a:t>, как Бог)</a:t>
            </a:r>
          </a:p>
          <a:p>
            <a:r>
              <a:rPr lang="ru-RU" sz="2000" dirty="0" smtClean="0"/>
              <a:t>Благом можно назвать только то, что </a:t>
            </a:r>
            <a:r>
              <a:rPr lang="ru-RU" sz="2000" dirty="0" smtClean="0">
                <a:solidFill>
                  <a:srgbClr val="FF6600"/>
                </a:solidFill>
              </a:rPr>
              <a:t>заботится</a:t>
            </a:r>
            <a:r>
              <a:rPr lang="ru-RU" sz="2000" dirty="0" smtClean="0"/>
              <a:t> о Другом: Единое заботится о Многом! Оно заботится о его единстве.</a:t>
            </a:r>
          </a:p>
          <a:p>
            <a:r>
              <a:rPr lang="ru-RU" sz="2000" dirty="0" smtClean="0"/>
              <a:t>Но отсюда не следует, что каждое сущее есть благо (только потому, что  испытывает о себе заботу Единого).</a:t>
            </a:r>
          </a:p>
          <a:p>
            <a:r>
              <a:rPr lang="ru-RU" sz="2000" dirty="0" smtClean="0"/>
              <a:t>Одно сущее может выступить как носитель блага по отношению к другому сущему, а может и не выступить. </a:t>
            </a:r>
          </a:p>
          <a:p>
            <a:r>
              <a:rPr lang="ru-RU" sz="2000" dirty="0" smtClean="0"/>
              <a:t>Более того, именно потому, что сущее есть одно из многих, оно неизбежно (так думали неоплатоники) </a:t>
            </a:r>
            <a:r>
              <a:rPr lang="ru-RU" sz="2000" dirty="0" smtClean="0">
                <a:solidFill>
                  <a:srgbClr val="FF6600"/>
                </a:solidFill>
              </a:rPr>
              <a:t>вступает в конкуренци</a:t>
            </a:r>
            <a:r>
              <a:rPr lang="ru-RU" sz="2000" dirty="0" smtClean="0"/>
              <a:t>ю с другими сущими за распределение Блага. Одно сущее начинает питаться другим сущим! Значит </a:t>
            </a:r>
            <a:r>
              <a:rPr lang="ru-RU" sz="2000" dirty="0" smtClean="0"/>
              <a:t>–</a:t>
            </a:r>
            <a:r>
              <a:rPr lang="ru-RU" sz="2000" dirty="0" smtClean="0"/>
              <a:t> оно способно выступить против Блага.</a:t>
            </a:r>
          </a:p>
          <a:p>
            <a:r>
              <a:rPr lang="ru-RU" sz="2000" dirty="0" smtClean="0"/>
              <a:t>Таково происхождение </a:t>
            </a:r>
            <a:r>
              <a:rPr lang="ru-RU" sz="2000" dirty="0" smtClean="0">
                <a:solidFill>
                  <a:srgbClr val="FF6600"/>
                </a:solidFill>
              </a:rPr>
              <a:t>Зла</a:t>
            </a:r>
            <a:r>
              <a:rPr lang="ru-RU" sz="2000" dirty="0" smtClean="0"/>
              <a:t>. Гегель: «Зло </a:t>
            </a:r>
            <a:r>
              <a:rPr lang="ru-RU" sz="2000" dirty="0" smtClean="0"/>
              <a:t>–</a:t>
            </a:r>
            <a:r>
              <a:rPr lang="ru-RU" sz="2000" dirty="0" smtClean="0"/>
              <a:t> это индивидуальность, поставившая себя на острие своей обособленности»      (противопоставившее себя единству сущих!)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40506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Онтология Блага: неоплатоническая </a:t>
            </a:r>
            <a:r>
              <a:rPr lang="ru-RU" sz="2800" dirty="0" smtClean="0"/>
              <a:t>модель (2)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Многое </a:t>
            </a:r>
            <a:r>
              <a:rPr lang="ru-RU" sz="2000" dirty="0" smtClean="0"/>
              <a:t>–</a:t>
            </a:r>
            <a:r>
              <a:rPr lang="ru-RU" sz="2000" dirty="0" smtClean="0"/>
              <a:t> имманентный (но не обязательный) источник конкуренции за распределение  Блага (за пространство обитания, за еду, за сексуальных партнёров и пр.-  особо подчеркнуто </a:t>
            </a:r>
            <a:r>
              <a:rPr lang="ru-RU" sz="2000" dirty="0" err="1" smtClean="0"/>
              <a:t>А.Шопенгауэром</a:t>
            </a:r>
            <a:r>
              <a:rPr lang="ru-RU" sz="2000" dirty="0" smtClean="0"/>
              <a:t>).  </a:t>
            </a:r>
          </a:p>
          <a:p>
            <a:r>
              <a:rPr lang="ru-RU" sz="2000" dirty="0" smtClean="0"/>
              <a:t>Зло (в неоплатоническом и христианском духе и в смысле </a:t>
            </a:r>
            <a:r>
              <a:rPr lang="ru-RU" sz="2000" i="1" dirty="0" smtClean="0"/>
              <a:t>философии жизни</a:t>
            </a:r>
            <a:r>
              <a:rPr lang="ru-RU" sz="2000" dirty="0"/>
              <a:t>)</a:t>
            </a:r>
            <a:r>
              <a:rPr lang="ru-RU" sz="2000" dirty="0" smtClean="0"/>
              <a:t>  - мыслимо только при том условии, что мы отличаем Бытие от сущего.  (Это модель, что Единое </a:t>
            </a:r>
            <a:r>
              <a:rPr lang="ru-RU" sz="2000" dirty="0" smtClean="0">
                <a:solidFill>
                  <a:srgbClr val="FF6600"/>
                </a:solidFill>
              </a:rPr>
              <a:t>рождает</a:t>
            </a:r>
            <a:r>
              <a:rPr lang="ru-RU" sz="2000" dirty="0" smtClean="0"/>
              <a:t> Многое)</a:t>
            </a:r>
          </a:p>
          <a:p>
            <a:r>
              <a:rPr lang="ru-RU" sz="2000" dirty="0" smtClean="0"/>
              <a:t>Но возможна и другая модель: что Единое </a:t>
            </a:r>
            <a:r>
              <a:rPr lang="ru-RU" sz="2000" dirty="0" smtClean="0">
                <a:solidFill>
                  <a:srgbClr val="FF6600"/>
                </a:solidFill>
              </a:rPr>
              <a:t>трансформируется</a:t>
            </a:r>
            <a:r>
              <a:rPr lang="ru-RU" sz="2000" dirty="0" smtClean="0"/>
              <a:t> (</a:t>
            </a:r>
            <a:r>
              <a:rPr lang="ru-RU" sz="2000" dirty="0" smtClean="0">
                <a:solidFill>
                  <a:srgbClr val="FF6600"/>
                </a:solidFill>
              </a:rPr>
              <a:t>распадается!</a:t>
            </a:r>
            <a:r>
              <a:rPr lang="ru-RU" sz="2000" dirty="0" smtClean="0"/>
              <a:t>) во Многое (пантеистическая модель). Из этой модели можно вывести два разных следствия.</a:t>
            </a:r>
          </a:p>
          <a:p>
            <a:r>
              <a:rPr lang="ru-RU" sz="2000" dirty="0" smtClean="0"/>
              <a:t>Либо: (1) Зло имманентно Миру (имеет место мировая борьба добра со злом как противоборство тенденций единства и распада)</a:t>
            </a:r>
          </a:p>
          <a:p>
            <a:r>
              <a:rPr lang="ru-RU" sz="2000" dirty="0" smtClean="0"/>
              <a:t>Либо: (2) Бытие вообще не есть благо, поскольку заботится только о себе и нет ничего Иного, чему бы оно давало жизнь.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71140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Научная картина мира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Научная </a:t>
            </a:r>
            <a:r>
              <a:rPr lang="ru-RU" sz="2400" dirty="0"/>
              <a:t>к</a:t>
            </a:r>
            <a:r>
              <a:rPr lang="ru-RU" sz="2400" dirty="0" smtClean="0"/>
              <a:t>артина мира (НКМ) – выводит разумное существо в позицию </a:t>
            </a:r>
            <a:r>
              <a:rPr lang="ru-RU" sz="2400" b="1" dirty="0" smtClean="0"/>
              <a:t>наблюдателя</a:t>
            </a:r>
            <a:r>
              <a:rPr lang="ru-RU" sz="2400" dirty="0" smtClean="0"/>
              <a:t> «некой картины природы».</a:t>
            </a:r>
          </a:p>
          <a:p>
            <a:r>
              <a:rPr lang="ru-RU" sz="2400" dirty="0" smtClean="0"/>
              <a:t>Если для </a:t>
            </a:r>
            <a:r>
              <a:rPr lang="ru-RU" sz="2400" b="1" dirty="0" smtClean="0"/>
              <a:t>Онтологической модели (ОМ) </a:t>
            </a:r>
            <a:r>
              <a:rPr lang="ru-RU" sz="2400" dirty="0" smtClean="0"/>
              <a:t>задача состоит в том, чтобы  понять место человека (Субъекта) в Универсуме (каковы условия его возможности), то для НКМ – факт наличия Субъекта выносится за скобки анализа. Наука – призвана познавать только объективные (естественные) процессы и явления.</a:t>
            </a:r>
          </a:p>
          <a:p>
            <a:r>
              <a:rPr lang="ru-RU" sz="2400" dirty="0" smtClean="0"/>
              <a:t>ФАКТ наблюдения – априори научного познания: познается только то, что наблюдается.</a:t>
            </a:r>
          </a:p>
          <a:p>
            <a:pPr>
              <a:buFont typeface="Wingdings" charset="2"/>
              <a:buChar char="ü"/>
            </a:pPr>
            <a:r>
              <a:rPr lang="ru-RU" sz="2400" dirty="0" smtClean="0"/>
              <a:t> </a:t>
            </a:r>
            <a:r>
              <a:rPr lang="ru-RU" sz="1900" dirty="0" smtClean="0"/>
              <a:t>(Принцип наблюдаемости впервые сформулировал </a:t>
            </a:r>
            <a:r>
              <a:rPr lang="ru-RU" sz="1900" dirty="0" err="1" smtClean="0"/>
              <a:t>Э.Мах</a:t>
            </a:r>
            <a:r>
              <a:rPr lang="ru-RU" sz="1900" dirty="0" smtClean="0"/>
              <a:t>)</a:t>
            </a:r>
          </a:p>
          <a:p>
            <a:r>
              <a:rPr lang="ru-RU" sz="2400" dirty="0" smtClean="0"/>
              <a:t>Риск НКМ – некритично перенести данные, полученные с позиции наблюдателя, в  ОМ, где Разумное существо (Субъект) – Участник «мировой драмы»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40110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 попытке подменить онтологическую модель - научной картиной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dirty="0" smtClean="0"/>
              <a:t>Ученый – находится в позиции наблюдателя и него есть «естественная» потребность описать Мир – объективно.</a:t>
            </a:r>
          </a:p>
          <a:p>
            <a:r>
              <a:rPr lang="ru-RU" sz="2400" dirty="0" smtClean="0"/>
              <a:t>Он хочет найти в предметном мире объективный механизм, который бы объяснял, как в мире появляется разумное существо (он – как ученый). </a:t>
            </a:r>
          </a:p>
          <a:p>
            <a:r>
              <a:rPr lang="ru-RU" sz="2400" dirty="0"/>
              <a:t>Попытка редуцировать «человеческую реальность» к естественным законам «неразумной природы» называется </a:t>
            </a:r>
            <a:r>
              <a:rPr lang="ru-RU" sz="2400" dirty="0">
                <a:solidFill>
                  <a:srgbClr val="953735"/>
                </a:solidFill>
              </a:rPr>
              <a:t>натурализм</a:t>
            </a:r>
            <a:r>
              <a:rPr lang="ru-RU" sz="2400" dirty="0"/>
              <a:t>. </a:t>
            </a:r>
          </a:p>
          <a:p>
            <a:r>
              <a:rPr lang="ru-RU" sz="2400" dirty="0" smtClean="0"/>
              <a:t>Ученый исходит из натуралистического представления о человеке, т.е. как </a:t>
            </a:r>
            <a:r>
              <a:rPr lang="ru-RU" sz="2400" dirty="0" err="1" smtClean="0"/>
              <a:t>неком</a:t>
            </a:r>
            <a:r>
              <a:rPr lang="ru-RU" sz="2400" dirty="0" smtClean="0"/>
              <a:t> </a:t>
            </a:r>
            <a:r>
              <a:rPr lang="ru-RU" sz="2400" b="1" dirty="0" smtClean="0"/>
              <a:t>организме</a:t>
            </a:r>
            <a:r>
              <a:rPr lang="ru-RU" sz="2400" dirty="0" smtClean="0"/>
              <a:t>, функционирующим по естественным законам.</a:t>
            </a:r>
          </a:p>
          <a:p>
            <a:r>
              <a:rPr lang="ru-RU" sz="2400" dirty="0" smtClean="0"/>
              <a:t>Вопрос о том, как этот «организм» порождает специфические деяния: науку и технику, искусство и философию -  никак не укладывается в сознание Ученого в силу его естественной установки на объектное восприятие мира. </a:t>
            </a:r>
          </a:p>
          <a:p>
            <a:r>
              <a:rPr lang="ru-RU" sz="2400" dirty="0" smtClean="0"/>
              <a:t>Ключевой (для философии) вопрос о факте наличия в Мире Субъекта (и субъективности) считается </a:t>
            </a:r>
            <a:r>
              <a:rPr lang="ru-RU" sz="2400" i="1" dirty="0" smtClean="0"/>
              <a:t>иллюзорным.</a:t>
            </a:r>
            <a:r>
              <a:rPr lang="ru-RU" sz="2400" dirty="0" smtClean="0"/>
              <a:t>   </a:t>
            </a:r>
          </a:p>
          <a:p>
            <a:r>
              <a:rPr lang="ru-RU" sz="2400" dirty="0" smtClean="0"/>
              <a:t>Получается, что сам Ученый со своим интересом к построению Картины Мира – есть иллюзия.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7987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Специфика современной НКМ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Передний фронт современной науки (естествознания) в виде информационного подхода, компьютерных  и когнитивных наук сблизил позиции </a:t>
            </a:r>
            <a:r>
              <a:rPr lang="ru-RU" sz="2000" i="1" dirty="0" smtClean="0"/>
              <a:t>Субъекта Знания </a:t>
            </a:r>
            <a:r>
              <a:rPr lang="ru-RU" sz="2000" dirty="0" smtClean="0"/>
              <a:t>и </a:t>
            </a:r>
            <a:r>
              <a:rPr lang="ru-RU" sz="2000" i="1" dirty="0" smtClean="0"/>
              <a:t>Наблюдателя – </a:t>
            </a:r>
            <a:r>
              <a:rPr lang="ru-RU" sz="2000" dirty="0" smtClean="0"/>
              <a:t>фактически привел  к отношению взаимодополнительности.</a:t>
            </a:r>
          </a:p>
          <a:p>
            <a:r>
              <a:rPr lang="ru-RU" sz="2000" dirty="0" smtClean="0"/>
              <a:t>Диспозиция Субъекта – «неистребима» при познании естественных процессов, но не может быть «схвачена» сетью естественнонаучных понятий. (Феноменологический поворот в науке).</a:t>
            </a:r>
          </a:p>
          <a:p>
            <a:r>
              <a:rPr lang="ru-RU" sz="2000" dirty="0" smtClean="0"/>
              <a:t>Передовая наука полностью отказалась от механистического (</a:t>
            </a:r>
            <a:r>
              <a:rPr lang="ru-RU" sz="2000" dirty="0" err="1" smtClean="0"/>
              <a:t>физикалистского</a:t>
            </a:r>
            <a:r>
              <a:rPr lang="ru-RU" sz="2000" dirty="0" smtClean="0"/>
              <a:t> и в этом смысле - </a:t>
            </a:r>
            <a:r>
              <a:rPr lang="ru-RU" sz="2000" b="1" dirty="0" smtClean="0"/>
              <a:t>натуралистического</a:t>
            </a:r>
            <a:r>
              <a:rPr lang="ru-RU" sz="2000" dirty="0" smtClean="0"/>
              <a:t>)  представления о Мире . </a:t>
            </a:r>
          </a:p>
          <a:p>
            <a:r>
              <a:rPr lang="ru-RU" sz="2000" dirty="0" smtClean="0"/>
              <a:t>И в онтологическом, и в естественнонаучном измерении Мир предстает не как совокупность вещей, но как совокупность &lt;временных&gt; процессов и событий.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43822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Специфика современной НКМ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Ключевое значение для современной НКМ имеет понимание </a:t>
            </a:r>
            <a:r>
              <a:rPr lang="ru-RU" sz="2400" b="1" dirty="0" smtClean="0"/>
              <a:t>информации</a:t>
            </a:r>
            <a:r>
              <a:rPr lang="ru-RU" sz="2400" dirty="0" smtClean="0"/>
              <a:t> как третьей составляющей конечного &lt;существующего в необратимом  времени&gt; Мирозданья (Наблюдаемой Вселенной).</a:t>
            </a:r>
          </a:p>
          <a:p>
            <a:r>
              <a:rPr lang="ru-RU" sz="2400" b="1" dirty="0" smtClean="0">
                <a:solidFill>
                  <a:srgbClr val="953735"/>
                </a:solidFill>
              </a:rPr>
              <a:t>Информация</a:t>
            </a:r>
            <a:r>
              <a:rPr lang="ru-RU" sz="2400" b="1" dirty="0" smtClean="0"/>
              <a:t> </a:t>
            </a:r>
            <a:r>
              <a:rPr lang="ru-RU" sz="2400" dirty="0" smtClean="0"/>
              <a:t>– есть процесс </a:t>
            </a:r>
            <a:r>
              <a:rPr lang="ru-RU" sz="2400" b="1" dirty="0" smtClean="0">
                <a:solidFill>
                  <a:srgbClr val="953735"/>
                </a:solidFill>
              </a:rPr>
              <a:t>отображения</a:t>
            </a:r>
            <a:r>
              <a:rPr lang="ru-RU" sz="2400" dirty="0" smtClean="0">
                <a:solidFill>
                  <a:srgbClr val="953735"/>
                </a:solidFill>
              </a:rPr>
              <a:t> (</a:t>
            </a:r>
            <a:r>
              <a:rPr lang="ru-RU" sz="2400" dirty="0" smtClean="0"/>
              <a:t>копирования) </a:t>
            </a:r>
            <a:r>
              <a:rPr lang="ru-RU" sz="2400" i="1" dirty="0" smtClean="0"/>
              <a:t>структуры</a:t>
            </a:r>
            <a:r>
              <a:rPr lang="ru-RU" sz="2400" dirty="0" smtClean="0"/>
              <a:t> одного объекта на структуре другого. </a:t>
            </a:r>
          </a:p>
          <a:p>
            <a:r>
              <a:rPr lang="ru-RU" sz="2400" b="1" dirty="0" smtClean="0">
                <a:solidFill>
                  <a:srgbClr val="953735"/>
                </a:solidFill>
              </a:rPr>
              <a:t>Структура</a:t>
            </a:r>
            <a:r>
              <a:rPr lang="ru-RU" sz="2400" dirty="0" smtClean="0"/>
              <a:t> – естественнонаучный коррелят философского понятия формы. (От которого происходит и сам термин – </a:t>
            </a:r>
            <a:r>
              <a:rPr lang="en-US" sz="2400" dirty="0" smtClean="0"/>
              <a:t>in-</a:t>
            </a:r>
            <a:r>
              <a:rPr lang="en-US" sz="2400" i="1" dirty="0" smtClean="0"/>
              <a:t>forma-</a:t>
            </a:r>
            <a:r>
              <a:rPr lang="en-US" sz="2400" dirty="0" err="1" smtClean="0"/>
              <a:t>tio</a:t>
            </a:r>
            <a:r>
              <a:rPr lang="en-US" sz="2400" dirty="0" smtClean="0"/>
              <a:t>).  </a:t>
            </a:r>
            <a:r>
              <a:rPr lang="ru-RU" sz="2400" dirty="0" smtClean="0"/>
              <a:t>Буквально: «информация» – «несение формы».</a:t>
            </a:r>
          </a:p>
          <a:p>
            <a:r>
              <a:rPr lang="ru-RU" sz="2400" dirty="0" smtClean="0"/>
              <a:t>Процессуальное понимание </a:t>
            </a:r>
            <a:r>
              <a:rPr lang="ru-RU" sz="2400" dirty="0" smtClean="0">
                <a:solidFill>
                  <a:srgbClr val="953735"/>
                </a:solidFill>
              </a:rPr>
              <a:t>системности</a:t>
            </a:r>
            <a:r>
              <a:rPr lang="ru-RU" sz="2400" dirty="0" smtClean="0"/>
              <a:t> всего сущего: Система – образуется и сохраняется  путем </a:t>
            </a:r>
            <a:r>
              <a:rPr lang="ru-RU" sz="2400" dirty="0" smtClean="0">
                <a:solidFill>
                  <a:srgbClr val="953735"/>
                </a:solidFill>
              </a:rPr>
              <a:t>операции различения </a:t>
            </a:r>
            <a:r>
              <a:rPr lang="ru-RU" sz="2400" dirty="0" smtClean="0"/>
              <a:t>от окружающей среды. (Феномен – живой организм).</a:t>
            </a:r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919750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Информационная КМ (ИКМ)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ru-RU" sz="2000" dirty="0" smtClean="0"/>
              <a:t>Наблюдаемые объекты могут вступать в три типа взаимодействия: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Вещественное (перенос вещества)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Энергетическое (перенос энергии)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Информационное (перенос структур)   </a:t>
            </a:r>
          </a:p>
          <a:p>
            <a:pPr>
              <a:buFont typeface="Wingdings" charset="2"/>
              <a:buChar char="u"/>
            </a:pPr>
            <a:r>
              <a:rPr lang="ru-RU" sz="2000" b="1" dirty="0" smtClean="0"/>
              <a:t>Эволюционная закономерность (ЭЗ-1) </a:t>
            </a:r>
            <a:r>
              <a:rPr lang="ru-RU" sz="2000" dirty="0" smtClean="0"/>
              <a:t>состоит в том, что чем более сложным (по структуре) является объект, тем большее значение для него имеет информационное взаимодействие (с окружающей средой), тем большее «жизненное»  значение имеет фактор &lt;информационной&gt; </a:t>
            </a:r>
            <a:r>
              <a:rPr lang="ru-RU" sz="2000" b="1" dirty="0" smtClean="0"/>
              <a:t>открытости</a:t>
            </a:r>
            <a:r>
              <a:rPr lang="ru-RU" sz="2000" dirty="0" smtClean="0"/>
              <a:t>.</a:t>
            </a:r>
          </a:p>
          <a:p>
            <a:pPr>
              <a:buFont typeface="Wingdings" charset="2"/>
              <a:buChar char="u"/>
            </a:pPr>
            <a:r>
              <a:rPr lang="ru-RU" sz="2000" dirty="0" smtClean="0"/>
              <a:t>В рамках </a:t>
            </a:r>
            <a:r>
              <a:rPr lang="ru-RU" sz="2000" dirty="0"/>
              <a:t>И</a:t>
            </a:r>
            <a:r>
              <a:rPr lang="ru-RU" sz="2000" dirty="0" smtClean="0"/>
              <a:t>КМ можно сформулировать принцип: Универсум </a:t>
            </a:r>
            <a:r>
              <a:rPr lang="ru-RU" sz="2000" b="1" dirty="0" smtClean="0"/>
              <a:t>дает о себе знать </a:t>
            </a:r>
            <a:r>
              <a:rPr lang="ru-RU" sz="2000" dirty="0" smtClean="0"/>
              <a:t>всему сущему, которое он в себя включает. </a:t>
            </a:r>
          </a:p>
          <a:p>
            <a:pPr>
              <a:buFont typeface="Wingdings" charset="2"/>
              <a:buChar char="ü"/>
            </a:pPr>
            <a:r>
              <a:rPr lang="ru-RU" sz="1400" dirty="0" smtClean="0"/>
              <a:t>В современной физике–космологии об этом косвенно свидетельствует то, что эволюция Вселенной описывается квантовыми законами. </a:t>
            </a:r>
          </a:p>
          <a:p>
            <a:pPr>
              <a:buFont typeface="Wingdings" charset="2"/>
              <a:buChar char="ü"/>
            </a:pPr>
            <a:r>
              <a:rPr lang="ru-RU" sz="1800" dirty="0" smtClean="0"/>
              <a:t>Это вариация на тему великого онтологического принципа: «Всё – во Всём» (Анаксагор-Лейбниц) </a:t>
            </a:r>
          </a:p>
        </p:txBody>
      </p:sp>
    </p:spTree>
    <p:extLst>
      <p:ext uri="{BB962C8B-B14F-4D97-AF65-F5344CB8AC3E}">
        <p14:creationId xmlns:p14="http://schemas.microsoft.com/office/powerpoint/2010/main" val="752360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1573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Примечания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96211"/>
            <a:ext cx="8229600" cy="5029953"/>
          </a:xfrm>
        </p:spPr>
        <p:txBody>
          <a:bodyPr>
            <a:noAutofit/>
          </a:bodyPr>
          <a:lstStyle/>
          <a:p>
            <a:r>
              <a:rPr lang="ru-RU" sz="1600" dirty="0" smtClean="0"/>
              <a:t>Информационный подход вводит понятия, которые отсутствуют на физическом (энергетическом) уровне описания природы: сигнал, код, управление, операционная замкнутость и др.</a:t>
            </a:r>
          </a:p>
          <a:p>
            <a:r>
              <a:rPr lang="ru-RU" sz="1600" b="1" dirty="0" smtClean="0"/>
              <a:t>ЭЗ-1</a:t>
            </a:r>
            <a:r>
              <a:rPr lang="ru-RU" sz="1600" dirty="0" smtClean="0"/>
              <a:t> – предполагает сложную диалектику </a:t>
            </a:r>
            <a:r>
              <a:rPr lang="ru-RU" sz="1600" i="1" dirty="0" smtClean="0"/>
              <a:t>операционной замкнутости</a:t>
            </a:r>
            <a:r>
              <a:rPr lang="ru-RU" sz="1600" dirty="0" smtClean="0"/>
              <a:t> элемента (</a:t>
            </a:r>
            <a:r>
              <a:rPr lang="ru-RU" sz="1600" dirty="0" err="1" smtClean="0"/>
              <a:t>самореференцию</a:t>
            </a:r>
            <a:r>
              <a:rPr lang="ru-RU" sz="1600" dirty="0" smtClean="0"/>
              <a:t>) и его открытости окружающей среде (</a:t>
            </a:r>
            <a:r>
              <a:rPr lang="ru-RU" sz="1600" dirty="0" err="1" smtClean="0"/>
              <a:t>инореференцию</a:t>
            </a:r>
            <a:r>
              <a:rPr lang="ru-RU" sz="1600" dirty="0" smtClean="0"/>
              <a:t>). Как обособленная сущность элемент системы использует механизмы самосохранения – пример в физике – принцип минимума свободной энергии (Закон Гиббса), но в силу энергетического и информационного взаимодействия с другими элементами системы, данный элемент вынужден занять функциональную позицию в системе, что является вариантом позиции открытости и целесообразности. </a:t>
            </a:r>
          </a:p>
          <a:p>
            <a:r>
              <a:rPr lang="ru-RU" sz="1600" dirty="0" smtClean="0"/>
              <a:t>Информационные машины (коими являются живые организмы) отличаются от квантово-механических тем, что в них функциональная информационная открытость </a:t>
            </a:r>
            <a:r>
              <a:rPr lang="ru-RU" sz="1600" dirty="0" err="1" smtClean="0"/>
              <a:t>давлеет</a:t>
            </a:r>
            <a:r>
              <a:rPr lang="ru-RU" sz="1600" dirty="0" smtClean="0"/>
              <a:t> над операционной замкнутостью («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экстаз» доминирует над «гомеостазом»</a:t>
            </a:r>
            <a:r>
              <a:rPr lang="ru-RU" sz="1600" dirty="0" smtClean="0"/>
              <a:t>). Условие их существования: активный обмен веществом, энергией и информацией с окружающей средой.</a:t>
            </a:r>
          </a:p>
          <a:p>
            <a:pPr lvl="1">
              <a:buFont typeface="Wingdings" charset="2"/>
              <a:buChar char="ü"/>
            </a:pPr>
            <a:r>
              <a:rPr lang="ru-RU" sz="1600" b="1" dirty="0" smtClean="0"/>
              <a:t>О критерии сложности</a:t>
            </a:r>
            <a:r>
              <a:rPr lang="ru-RU" sz="1600" dirty="0" smtClean="0"/>
              <a:t>. В эволюционной КМ принимается, что процесс идет от простого к сложному. </a:t>
            </a:r>
            <a:r>
              <a:rPr lang="ru-RU" sz="1600" dirty="0"/>
              <a:t> </a:t>
            </a:r>
            <a:r>
              <a:rPr lang="ru-RU" sz="1600" dirty="0" smtClean="0"/>
              <a:t>Критерий сложности (по Колмогорову – в частности) определяется количеством иерархический уровней построения системы, где каждый верхний уровень </a:t>
            </a:r>
            <a:r>
              <a:rPr lang="ru-RU" sz="1600" b="1" dirty="0" smtClean="0"/>
              <a:t>управляет </a:t>
            </a:r>
            <a:r>
              <a:rPr lang="ru-RU" sz="1600" dirty="0" smtClean="0"/>
              <a:t>нижним.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83663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1888"/>
          </a:xfrm>
        </p:spPr>
        <p:txBody>
          <a:bodyPr/>
          <a:lstStyle/>
          <a:p>
            <a:r>
              <a:rPr lang="ru-RU" dirty="0" smtClean="0"/>
              <a:t>Эволюция жизни в свете ИКМ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63580"/>
            <a:ext cx="8229600" cy="4762584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Идея «Древа познания» (</a:t>
            </a:r>
            <a:r>
              <a:rPr lang="ru-RU" sz="2400" dirty="0" err="1" smtClean="0"/>
              <a:t>Варелла</a:t>
            </a:r>
            <a:r>
              <a:rPr lang="ru-RU" sz="2400" dirty="0" smtClean="0"/>
              <a:t> </a:t>
            </a:r>
            <a:r>
              <a:rPr lang="en-US" sz="2400" dirty="0" smtClean="0"/>
              <a:t>&amp; </a:t>
            </a:r>
            <a:r>
              <a:rPr lang="ru-RU" sz="2400" dirty="0" err="1" smtClean="0"/>
              <a:t>Матурана</a:t>
            </a:r>
            <a:r>
              <a:rPr lang="ru-RU" sz="2400" dirty="0" smtClean="0"/>
              <a:t>): сущность живого состоит в способности отображать в собственной структуре организма (нейронных структур – в частности) динамические характеристики внешней среды (</a:t>
            </a:r>
            <a:r>
              <a:rPr lang="ru-RU" sz="2400" dirty="0" smtClean="0">
                <a:solidFill>
                  <a:srgbClr val="953735"/>
                </a:solidFill>
              </a:rPr>
              <a:t>живые структуры – </a:t>
            </a:r>
            <a:r>
              <a:rPr lang="ru-RU" sz="2400" dirty="0" err="1" smtClean="0">
                <a:solidFill>
                  <a:srgbClr val="953735"/>
                </a:solidFill>
              </a:rPr>
              <a:t>экстатичны</a:t>
            </a:r>
            <a:r>
              <a:rPr lang="ru-RU" sz="2400" dirty="0" smtClean="0"/>
              <a:t>). </a:t>
            </a:r>
          </a:p>
          <a:p>
            <a:r>
              <a:rPr lang="ru-RU" sz="2400" dirty="0" smtClean="0"/>
              <a:t>Эволюционный процесс направлен стремлением живого к «познанию» Мира. Выживает тот, кто лучше знает! </a:t>
            </a:r>
          </a:p>
          <a:p>
            <a:pPr lvl="1"/>
            <a:r>
              <a:rPr lang="ru-RU" sz="2000" dirty="0" smtClean="0"/>
              <a:t>Как вариант: сущность живого состоит в том, что оно способно активно </a:t>
            </a:r>
            <a:r>
              <a:rPr lang="ru-RU" sz="2000" b="1" dirty="0" smtClean="0"/>
              <a:t>ответить на вызов </a:t>
            </a:r>
            <a:r>
              <a:rPr lang="ru-RU" sz="2000" dirty="0" smtClean="0"/>
              <a:t>внешней среды!</a:t>
            </a:r>
          </a:p>
          <a:p>
            <a:r>
              <a:rPr lang="ru-RU" sz="2400" dirty="0" smtClean="0"/>
              <a:t>Но выживают только те сообщества организмов, в которых лучше налажены </a:t>
            </a:r>
            <a:r>
              <a:rPr lang="ru-RU" sz="2400" dirty="0" smtClean="0">
                <a:solidFill>
                  <a:srgbClr val="953735"/>
                </a:solidFill>
              </a:rPr>
              <a:t>популяционные коммуникации </a:t>
            </a:r>
            <a:r>
              <a:rPr lang="ru-RU" sz="2400" dirty="0" smtClean="0"/>
              <a:t>(обмен информацией).</a:t>
            </a:r>
          </a:p>
          <a:p>
            <a:r>
              <a:rPr lang="ru-RU" sz="2400" dirty="0" err="1" smtClean="0"/>
              <a:t>Т.о</a:t>
            </a:r>
            <a:r>
              <a:rPr lang="ru-RU" sz="2400" dirty="0" smtClean="0"/>
              <a:t>. </a:t>
            </a:r>
            <a:r>
              <a:rPr lang="ru-RU" sz="2400" dirty="0"/>
              <a:t>и</a:t>
            </a:r>
            <a:r>
              <a:rPr lang="ru-RU" sz="2400" dirty="0" smtClean="0"/>
              <a:t>дет диалектическая «борьба» принципов </a:t>
            </a:r>
            <a:r>
              <a:rPr lang="ru-RU" sz="2400" dirty="0" err="1" smtClean="0"/>
              <a:t>самовыживания</a:t>
            </a:r>
            <a:r>
              <a:rPr lang="ru-RU" sz="2400" dirty="0" smtClean="0"/>
              <a:t> («эгоизма») и выживания сообщества организмов («альтруизма»)   </a:t>
            </a:r>
          </a:p>
          <a:p>
            <a:r>
              <a:rPr lang="ru-RU" sz="2400" dirty="0" smtClean="0"/>
              <a:t>Принцип «двойной контингенции» в </a:t>
            </a:r>
            <a:r>
              <a:rPr lang="ru-RU" sz="2400" i="1" dirty="0" smtClean="0"/>
              <a:t>теории самореферентных систем </a:t>
            </a:r>
            <a:r>
              <a:rPr lang="ru-RU" sz="2400" dirty="0" smtClean="0"/>
              <a:t>(</a:t>
            </a:r>
            <a:r>
              <a:rPr lang="ru-RU" sz="2400" dirty="0" err="1" smtClean="0"/>
              <a:t>Н.Луман</a:t>
            </a:r>
            <a:r>
              <a:rPr lang="ru-RU" sz="2400" dirty="0" smtClean="0"/>
              <a:t>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0383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Характеристика исходной познавательной ситуации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Требование к онтологической </a:t>
            </a:r>
            <a:r>
              <a:rPr lang="ru-RU" dirty="0" smtClean="0"/>
              <a:t>модели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Базовые онтологические </a:t>
            </a:r>
            <a:r>
              <a:rPr lang="ru-RU" dirty="0" smtClean="0"/>
              <a:t>модели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Оправдание и </a:t>
            </a:r>
            <a:r>
              <a:rPr lang="ru-RU" dirty="0" smtClean="0"/>
              <a:t>критика различных моделей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Научная картина </a:t>
            </a:r>
            <a:r>
              <a:rPr lang="ru-RU" dirty="0" smtClean="0"/>
              <a:t>мира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Современная информационная научная картина мира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Эволюционная научная картина в свете информационного подхода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141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Человек – в информационной КМ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 </a:t>
            </a:r>
            <a:r>
              <a:rPr lang="ru-RU" sz="2800" dirty="0"/>
              <a:t>Для разумного существа </a:t>
            </a:r>
            <a:r>
              <a:rPr lang="ru-RU" sz="2800" dirty="0" smtClean="0"/>
              <a:t>как «эволюционной вершины» -  </a:t>
            </a:r>
            <a:r>
              <a:rPr lang="ru-RU" sz="2800" dirty="0"/>
              <a:t>принцип открытости </a:t>
            </a:r>
            <a:r>
              <a:rPr lang="ru-RU" sz="2800" dirty="0" smtClean="0"/>
              <a:t>(</a:t>
            </a:r>
            <a:r>
              <a:rPr lang="ru-RU" sz="2800" smtClean="0"/>
              <a:t>экстазиса</a:t>
            </a:r>
            <a:r>
              <a:rPr lang="ru-RU" sz="2800" dirty="0" smtClean="0"/>
              <a:t>) является </a:t>
            </a:r>
            <a:r>
              <a:rPr lang="ru-RU" sz="2800" dirty="0"/>
              <a:t>определяющим. </a:t>
            </a:r>
            <a:endParaRPr lang="ru-RU" sz="2800" dirty="0" smtClean="0"/>
          </a:p>
          <a:p>
            <a:r>
              <a:rPr lang="ru-RU" sz="2800" dirty="0" smtClean="0"/>
              <a:t>Человеческое </a:t>
            </a:r>
            <a:r>
              <a:rPr lang="ru-RU" sz="2800" dirty="0"/>
              <a:t>бытие – есть бытие </a:t>
            </a:r>
            <a:r>
              <a:rPr lang="ru-RU" sz="2800" b="1" dirty="0"/>
              <a:t>бесконечно открытое Миру</a:t>
            </a:r>
            <a:r>
              <a:rPr lang="ru-RU" sz="2800" dirty="0"/>
              <a:t>.  </a:t>
            </a:r>
            <a:r>
              <a:rPr lang="ru-RU" sz="2800" dirty="0" smtClean="0"/>
              <a:t>(Основной постулат философской антропологии ХХ века: Хайдеггер, Шелер, </a:t>
            </a:r>
            <a:r>
              <a:rPr lang="ru-RU" sz="2800" dirty="0" err="1" smtClean="0"/>
              <a:t>Хенгстенберг</a:t>
            </a:r>
            <a:r>
              <a:rPr lang="ru-RU" sz="2800" dirty="0" smtClean="0"/>
              <a:t>, </a:t>
            </a:r>
            <a:r>
              <a:rPr lang="ru-RU" sz="2800" dirty="0" err="1" smtClean="0"/>
              <a:t>Гелен</a:t>
            </a:r>
            <a:r>
              <a:rPr lang="ru-RU" sz="2800" dirty="0" smtClean="0"/>
              <a:t> и др.)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Человек не просто </a:t>
            </a:r>
            <a:r>
              <a:rPr lang="ru-RU" sz="2800" dirty="0" smtClean="0"/>
              <a:t>активен, но </a:t>
            </a:r>
            <a:r>
              <a:rPr lang="ru-RU" sz="2800" dirty="0"/>
              <a:t>способен дать </a:t>
            </a:r>
            <a:r>
              <a:rPr lang="ru-RU" sz="2800" b="1" dirty="0" smtClean="0"/>
              <a:t>творческий ответ</a:t>
            </a:r>
            <a:r>
              <a:rPr lang="ru-RU" sz="2800" dirty="0" smtClean="0"/>
              <a:t> </a:t>
            </a:r>
            <a:r>
              <a:rPr lang="ru-RU" sz="2800" dirty="0"/>
              <a:t>на вызов </a:t>
            </a:r>
            <a:r>
              <a:rPr lang="ru-RU" sz="2800" dirty="0" smtClean="0"/>
              <a:t>среды</a:t>
            </a:r>
          </a:p>
          <a:p>
            <a:r>
              <a:rPr lang="ru-RU" sz="2800" dirty="0" smtClean="0"/>
              <a:t>Информация – естественный (природный) механизм Знания и потому - Со-знания.</a:t>
            </a:r>
          </a:p>
          <a:p>
            <a:r>
              <a:rPr lang="ru-RU" sz="2800" dirty="0" smtClean="0"/>
              <a:t>Но не надо путать знание (в его имманентной связи со Смыслом-Логосом)  и информацию!  Понять эту разницу можно только в одной из трех ОМ.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3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Исходная познавательная ситуация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b="1" dirty="0" smtClean="0"/>
              <a:t>Онтологическая модель (ОМ) </a:t>
            </a:r>
            <a:r>
              <a:rPr lang="ru-RU" sz="2400" dirty="0" smtClean="0"/>
              <a:t>призвана ответить на вопрос «О мире в целом, причем так, чтобы сам спрашивающий попал под него» (формула Хайдеггера)</a:t>
            </a:r>
          </a:p>
          <a:p>
            <a:r>
              <a:rPr lang="ru-RU" sz="2400" dirty="0" smtClean="0"/>
              <a:t>Таким образом - Имеется разумное существо, именуемое «Человек», которое размышляет о своем месте в Мире как Целом – т.е.   </a:t>
            </a:r>
            <a:r>
              <a:rPr lang="ru-RU" sz="2400" b="1" dirty="0" smtClean="0"/>
              <a:t>Универсуме. </a:t>
            </a:r>
          </a:p>
          <a:p>
            <a:r>
              <a:rPr lang="ru-RU" sz="2400" dirty="0" smtClean="0"/>
              <a:t>Будем понимать под  </a:t>
            </a:r>
            <a:r>
              <a:rPr lang="ru-RU" sz="2400" i="1" dirty="0" smtClean="0"/>
              <a:t>разумным существом</a:t>
            </a:r>
            <a:r>
              <a:rPr lang="ru-RU" sz="2400" dirty="0" smtClean="0"/>
              <a:t>, того, кто способен ставить перед собой </a:t>
            </a:r>
            <a:r>
              <a:rPr lang="ru-RU" sz="2400" i="1" dirty="0" smtClean="0"/>
              <a:t>идеально должные цели</a:t>
            </a:r>
            <a:r>
              <a:rPr lang="ru-RU" sz="2400" dirty="0" smtClean="0"/>
              <a:t>, т.е. обладает способностью к </a:t>
            </a:r>
            <a:r>
              <a:rPr lang="ru-RU" sz="2400" b="1" dirty="0" smtClean="0"/>
              <a:t>целеполаганию</a:t>
            </a:r>
            <a:r>
              <a:rPr lang="ru-RU" sz="2400" dirty="0" smtClean="0"/>
              <a:t>. Отсюда исходный вопрос:</a:t>
            </a:r>
          </a:p>
          <a:p>
            <a:r>
              <a:rPr lang="ru-RU" sz="2800" dirty="0" smtClean="0"/>
              <a:t>В силу каких условий возможности в Универсуме имеет место существо, способное к идеальному целеполаганию?</a:t>
            </a:r>
            <a:r>
              <a:rPr lang="ru-RU" sz="2400" dirty="0" smtClean="0"/>
              <a:t>  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97658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Требование к онтологической модели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(1) ОМ должна представлять собой понятийную СХЕМУ, позволяющую понять, при каком минимальном наборе начальных условий и «механизмов» (законов развития) - в результате - должно (или может) появиться разумное существо (человек) с его специфическими «заботами»</a:t>
            </a:r>
            <a:r>
              <a:rPr lang="ru-RU" b="1" dirty="0" smtClean="0"/>
              <a:t> </a:t>
            </a:r>
            <a:r>
              <a:rPr lang="ru-RU" dirty="0" smtClean="0"/>
              <a:t>(об истине, добре, красоте, справедливости и пр.) и свершениями (техникой, философией, искусством и пр.)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 typeface="Wingdings" charset="2"/>
              <a:buChar char="ü"/>
            </a:pPr>
            <a:r>
              <a:rPr lang="ru-RU" sz="2300" b="1" dirty="0" smtClean="0"/>
              <a:t>Примечание</a:t>
            </a:r>
            <a:r>
              <a:rPr lang="ru-RU" sz="2300" dirty="0" smtClean="0"/>
              <a:t>. В принципе возможны ОМ, которые не предполагают становления (развития)  Универсума, мысля его либо как циклическую  метаморфозу (примеры – в индийской философии), либо как статическое состояние заданных элементов (встречается в космологии греков).  Но с учетом (2) – мы будем рассматривать только модель становящегося Универсума.</a:t>
            </a:r>
          </a:p>
          <a:p>
            <a:pPr algn="just">
              <a:buFont typeface="Wingdings" charset="2"/>
              <a:buChar char="ü"/>
            </a:pPr>
            <a:endParaRPr lang="ru-RU" sz="2300" dirty="0" smtClean="0"/>
          </a:p>
          <a:p>
            <a:pPr marL="0" indent="0" algn="just">
              <a:buNone/>
            </a:pPr>
            <a:r>
              <a:rPr lang="ru-RU" dirty="0" smtClean="0"/>
              <a:t>(2) ОМ – должна непротиворечивым образом </a:t>
            </a:r>
            <a:r>
              <a:rPr lang="ru-RU" b="1" dirty="0" smtClean="0"/>
              <a:t>связать воедино (в одной схеме) </a:t>
            </a:r>
            <a:r>
              <a:rPr lang="ru-RU" dirty="0" smtClean="0"/>
              <a:t>известную на сегодняшний день совокупность фактов из основных </a:t>
            </a:r>
            <a:r>
              <a:rPr lang="ru-RU" b="1" dirty="0" smtClean="0"/>
              <a:t>онтологических регионов – </a:t>
            </a:r>
            <a:r>
              <a:rPr lang="ru-RU" dirty="0" smtClean="0"/>
              <a:t>за каждый из которых в отдельности отвечают те или иные науки (физические, биологические, гуманитарные) и духовные практики (искусство, религия), включая данные самопознания человека.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(3) В силу того, что ОМ проблемизирует факт существования разумного существа в Универсуме – наиболее компактно различие моделей может быть выражено в терминологии «теизма».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874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Базовые онтологические модели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Теистическая – </a:t>
            </a:r>
            <a:r>
              <a:rPr lang="ru-RU" sz="2400" dirty="0" smtClean="0"/>
              <a:t>В Универсуме имеет место Абсолютное (Вневременное!) Разумное (т.е. целеполагающее) Начало - Бог – в акте творения создавший </a:t>
            </a:r>
            <a:r>
              <a:rPr lang="ru-RU" sz="2400" b="1" dirty="0" smtClean="0"/>
              <a:t>временный мир </a:t>
            </a:r>
            <a:r>
              <a:rPr lang="ru-RU" sz="2400" dirty="0" smtClean="0"/>
              <a:t>(Вселенную) и как «венец творения», по своему «образу и подобию» – человека.  </a:t>
            </a:r>
          </a:p>
          <a:p>
            <a:pPr algn="just"/>
            <a:r>
              <a:rPr lang="ru-RU" dirty="0" smtClean="0"/>
              <a:t>Пантеистическая – </a:t>
            </a:r>
            <a:r>
              <a:rPr lang="ru-RU" sz="2400" dirty="0" smtClean="0"/>
              <a:t>Универсум – есть ОДНО живое разумное (целеполагающее) существо – «Природа», состоящее из МНОЖЕСТВА «органов», «клеток», атомов, среди которых есть и «разумные клетки» – люди.</a:t>
            </a:r>
          </a:p>
          <a:p>
            <a:pPr algn="just"/>
            <a:r>
              <a:rPr lang="ru-RU" dirty="0" smtClean="0"/>
              <a:t>Атеистическая – </a:t>
            </a:r>
            <a:r>
              <a:rPr lang="ru-RU" sz="2400" dirty="0" smtClean="0"/>
              <a:t>Изначально имеет место неразумная (не имеющая никаких целей) ПРИРОДА, в универсуме которой СЛУЧАЙНЫМ образом возникает некая последовательность формообразований -  </a:t>
            </a:r>
            <a:r>
              <a:rPr lang="ru-RU" sz="1900" dirty="0" smtClean="0"/>
              <a:t>субэлементарные частицы, из них элементарные, из них -  атомы, из них - молекулы из них … живые (целесообразно действующие) организмы … из них …. Разумные существа, способные к идеальному целеполаганию (искусству, философии, науки  и пр.)   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79642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Оправдание и критика </a:t>
            </a:r>
            <a:br>
              <a:rPr lang="ru-RU" sz="3600" dirty="0" smtClean="0"/>
            </a:br>
            <a:r>
              <a:rPr lang="ru-RU" sz="3600" dirty="0" smtClean="0"/>
              <a:t>теистической модели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2200" b="1" dirty="0"/>
              <a:t>Формула модели</a:t>
            </a:r>
            <a:r>
              <a:rPr lang="ru-RU" sz="2200" dirty="0" smtClean="0"/>
              <a:t>: </a:t>
            </a:r>
            <a:r>
              <a:rPr lang="ru-RU" sz="2300" dirty="0" smtClean="0"/>
              <a:t>В Универсуме имеет место Абсолютное (Вневременное) Разумное (целеполагающее) Начало (Бог) – в акте творения создавшее </a:t>
            </a:r>
            <a:r>
              <a:rPr lang="ru-RU" sz="2300" b="1" dirty="0" smtClean="0"/>
              <a:t>временный мир </a:t>
            </a:r>
            <a:r>
              <a:rPr lang="ru-RU" sz="2300" dirty="0" smtClean="0"/>
              <a:t>(Вселенную) и как «венец творения», по своему «образу и подобию» – человека.  </a:t>
            </a:r>
          </a:p>
          <a:p>
            <a:pPr algn="just"/>
            <a:r>
              <a:rPr lang="ru-RU" sz="2400" b="1" dirty="0"/>
              <a:t>Аксиоматика модели</a:t>
            </a:r>
            <a:r>
              <a:rPr lang="ru-RU" dirty="0" smtClean="0"/>
              <a:t>: </a:t>
            </a:r>
            <a:r>
              <a:rPr lang="ru-RU" sz="2500" dirty="0"/>
              <a:t>Возможность</a:t>
            </a:r>
            <a:r>
              <a:rPr lang="ru-RU" dirty="0" smtClean="0"/>
              <a:t> </a:t>
            </a:r>
            <a:r>
              <a:rPr lang="ru-RU" sz="2400" dirty="0" smtClean="0"/>
              <a:t>существования конечного (временного) разумного существа задано условием связи с Высшим разумом. </a:t>
            </a:r>
            <a:endParaRPr lang="ru-RU" sz="2400" dirty="0"/>
          </a:p>
          <a:p>
            <a:pPr algn="just"/>
            <a:r>
              <a:rPr lang="ru-RU" sz="2400" b="1" dirty="0" smtClean="0"/>
              <a:t>Следствие 1</a:t>
            </a:r>
            <a:r>
              <a:rPr lang="ru-RU" sz="2400" dirty="0" smtClean="0"/>
              <a:t>. Классическое «Онтологическое доказательство существования Бога» можно (нейтрально) сформулировать в следующей редакции: Человеческий разум свидетельствует об </a:t>
            </a:r>
            <a:r>
              <a:rPr lang="ru-RU" sz="2400" i="1" dirty="0" smtClean="0"/>
              <a:t>Абсолютном=Вечном </a:t>
            </a:r>
            <a:r>
              <a:rPr lang="ru-RU" sz="2400" dirty="0" smtClean="0"/>
              <a:t>в силу имманентного для человека </a:t>
            </a:r>
            <a:r>
              <a:rPr lang="ru-RU" sz="2400" b="1" dirty="0" smtClean="0"/>
              <a:t>желания преодоления </a:t>
            </a:r>
            <a:r>
              <a:rPr lang="ru-RU" sz="2400" dirty="0" smtClean="0"/>
              <a:t>своей </a:t>
            </a:r>
            <a:r>
              <a:rPr lang="ru-RU" sz="2400" i="1" dirty="0" smtClean="0"/>
              <a:t>конечности=временности</a:t>
            </a:r>
            <a:r>
              <a:rPr lang="ru-RU" sz="2400" dirty="0" smtClean="0"/>
              <a:t>; непосредственно, но негативно – в виде страха смерти (человека «</a:t>
            </a:r>
            <a:r>
              <a:rPr lang="ru-RU" sz="2400" b="1" dirty="0" smtClean="0"/>
              <a:t>ужасает его конечность» </a:t>
            </a:r>
            <a:r>
              <a:rPr lang="ru-RU" sz="2400" dirty="0" smtClean="0"/>
              <a:t>– по Хайдеггеру).</a:t>
            </a:r>
            <a:endParaRPr lang="ru-RU" sz="2400" dirty="0"/>
          </a:p>
          <a:p>
            <a:pPr algn="just"/>
            <a:r>
              <a:rPr lang="ru-RU" sz="2400" b="1" dirty="0" smtClean="0"/>
              <a:t>Следствие 2</a:t>
            </a:r>
            <a:r>
              <a:rPr lang="ru-RU" sz="2400" dirty="0" smtClean="0"/>
              <a:t>: Разум свидетельствует позитивно – в виде непосредственного сознания своей свободы и способности к творчеству.  </a:t>
            </a:r>
          </a:p>
          <a:p>
            <a:pPr algn="just"/>
            <a:r>
              <a:rPr lang="ru-RU" sz="2400" b="1" dirty="0" smtClean="0"/>
              <a:t>Критическое следствие 3. </a:t>
            </a:r>
            <a:r>
              <a:rPr lang="ru-RU" sz="2400" dirty="0" smtClean="0"/>
              <a:t>Ни (1), ни (2) не могут быть удостоверены научно (объективно).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3859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Оправдание и критика пантеистической модели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/>
              <a:t>Формула модели</a:t>
            </a:r>
            <a:r>
              <a:rPr lang="ru-RU" dirty="0" smtClean="0"/>
              <a:t>: </a:t>
            </a:r>
            <a:r>
              <a:rPr lang="ru-RU" sz="2400" dirty="0" smtClean="0"/>
              <a:t>Универсум (Природа) – сам есть ОДНО живое разумное (целеполагающее) существо, состоящее из МНОЖЕСТВА «органов», «клеток», атомов, среди которых есть и «разумные клетки» – люди.</a:t>
            </a:r>
          </a:p>
          <a:p>
            <a:r>
              <a:rPr lang="ru-RU" sz="2400" b="1" dirty="0"/>
              <a:t>Аксиоматика модели</a:t>
            </a:r>
            <a:r>
              <a:rPr lang="ru-RU" sz="2400" dirty="0" smtClean="0"/>
              <a:t>: </a:t>
            </a:r>
            <a:r>
              <a:rPr lang="ru-RU" sz="2400" dirty="0" smtClean="0">
                <a:solidFill>
                  <a:srgbClr val="953735"/>
                </a:solidFill>
              </a:rPr>
              <a:t>Функциональная целесообразность </a:t>
            </a:r>
            <a:r>
              <a:rPr lang="ru-RU" sz="2400" dirty="0" smtClean="0"/>
              <a:t>частей целого (по условиям существования организма) находится в основании модели и не требует доказательств. </a:t>
            </a:r>
          </a:p>
          <a:p>
            <a:r>
              <a:rPr lang="ru-RU" sz="2400" b="1" dirty="0" smtClean="0"/>
              <a:t>Следствие 1: </a:t>
            </a:r>
            <a:r>
              <a:rPr lang="ru-RU" sz="2400" dirty="0" smtClean="0"/>
              <a:t>Конечное разумное существо (человек) возникает с естественной необходимостью в силу допущения иерархии «совершенства» (Близости к «мыслящему органу» Разумной Природы).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975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Оправдание и критика </a:t>
            </a:r>
            <a:br>
              <a:rPr lang="ru-RU" sz="3200" dirty="0" smtClean="0"/>
            </a:br>
            <a:r>
              <a:rPr lang="ru-RU" sz="3200" dirty="0" smtClean="0"/>
              <a:t>пантеистической модели (2)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Следствие 2: </a:t>
            </a:r>
            <a:r>
              <a:rPr lang="ru-RU" sz="1800" dirty="0" smtClean="0"/>
              <a:t>В силу естественной недостаточной разумности конечного существа оно неспособно постичь Разум (Замысел) самой Природы. Его «страдания»  (например – смерть) входят в «Благой Замысел» Природы, есть «Благо» для Природы.</a:t>
            </a:r>
          </a:p>
          <a:p>
            <a:r>
              <a:rPr lang="ru-RU" sz="1800" b="1" dirty="0" smtClean="0"/>
              <a:t>Критическое следствие 3</a:t>
            </a:r>
            <a:r>
              <a:rPr lang="ru-RU" sz="1800" dirty="0" smtClean="0"/>
              <a:t>: Требуют различения принципы Пользы и Блага.  </a:t>
            </a:r>
          </a:p>
          <a:p>
            <a:pPr>
              <a:buFont typeface="Wingdings" charset="2"/>
              <a:buChar char="ü"/>
            </a:pPr>
            <a:r>
              <a:rPr lang="ru-RU" sz="1600" dirty="0" smtClean="0"/>
              <a:t>Как пример - следствия  такого </a:t>
            </a:r>
            <a:r>
              <a:rPr lang="ru-RU" sz="1600" dirty="0" err="1" smtClean="0"/>
              <a:t>неразличения</a:t>
            </a:r>
            <a:r>
              <a:rPr lang="ru-RU" sz="1600" dirty="0" smtClean="0"/>
              <a:t>: Характерная особенность тоталитарного сознания, пользой для целого оправдывающего страдания людей. (Страдания – есть Благо).  </a:t>
            </a:r>
          </a:p>
          <a:p>
            <a:r>
              <a:rPr lang="ru-RU" sz="1800" b="1" dirty="0" smtClean="0"/>
              <a:t>Критическое следствие 4</a:t>
            </a:r>
            <a:r>
              <a:rPr lang="ru-RU" sz="1800" dirty="0" smtClean="0"/>
              <a:t>: Однако, утверждение, что страдание «клетки» организма, </a:t>
            </a:r>
            <a:r>
              <a:rPr lang="ru-RU" sz="1800" b="1" dirty="0" smtClean="0"/>
              <a:t>не есть </a:t>
            </a:r>
            <a:r>
              <a:rPr lang="ru-RU" sz="1800" dirty="0" smtClean="0"/>
              <a:t>страдание самого организма – противоречит формуле пантеизма. Страдание клетки – даже будучи полезным целому – всё же есть страдание самого организма.  Если </a:t>
            </a:r>
            <a:r>
              <a:rPr lang="ru-RU" sz="1800" i="1" dirty="0" smtClean="0"/>
              <a:t>Разумный Организм </a:t>
            </a:r>
            <a:r>
              <a:rPr lang="ru-RU" sz="1800" dirty="0" smtClean="0"/>
              <a:t>знает о существовании страдания, то он (хотя бы «в лице» своей клетки) способен различать удовольствие и страдание, то, следовательно – он не является совершенным, а значит не может быть обозначен как «Благой» (не желающий зла -  как в теистической модели). 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09694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Оправдание и критика </a:t>
            </a:r>
            <a:br>
              <a:rPr lang="ru-RU" sz="3600" dirty="0" smtClean="0"/>
            </a:br>
            <a:r>
              <a:rPr lang="ru-RU" sz="3600" dirty="0" smtClean="0"/>
              <a:t>атеистической модели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Формула модели: </a:t>
            </a:r>
            <a:r>
              <a:rPr lang="ru-RU" sz="2400" dirty="0" smtClean="0"/>
              <a:t>Изначально имеет место неразумная (не имеющая никаких целей) ПРИРОДА, в универсуме которой СЛУЧАЙНЫМ образом,  возникает последовательность формообразований.</a:t>
            </a:r>
          </a:p>
          <a:p>
            <a:pPr>
              <a:buFont typeface="Wingdings" charset="2"/>
              <a:buChar char="ü"/>
            </a:pPr>
            <a:r>
              <a:rPr lang="ru-RU" sz="1800" dirty="0" smtClean="0"/>
              <a:t>… сначала субэлементарные частицы, из них элементарные, из них -  атомы, из них - молекулы из них … живые (функционально целесообразно действующие) организмы … из них …. разумные существа, способные к идеальному целеполаганию (искусству, философии, науки  и пр.)  </a:t>
            </a:r>
          </a:p>
          <a:p>
            <a:r>
              <a:rPr lang="ru-RU" sz="2400" b="1" dirty="0" smtClean="0"/>
              <a:t>Аксиоматика модели</a:t>
            </a:r>
            <a:r>
              <a:rPr lang="ru-RU" sz="2400" dirty="0" smtClean="0"/>
              <a:t>: Признание </a:t>
            </a:r>
            <a:r>
              <a:rPr lang="ru-RU" sz="2400" i="1" dirty="0" smtClean="0"/>
              <a:t>конструктивной роли </a:t>
            </a:r>
            <a:r>
              <a:rPr lang="ru-RU" sz="2400" dirty="0" smtClean="0"/>
              <a:t>и  </a:t>
            </a:r>
            <a:r>
              <a:rPr lang="ru-RU" sz="2400" i="1" dirty="0" smtClean="0"/>
              <a:t>универсального значения </a:t>
            </a:r>
            <a:r>
              <a:rPr lang="ru-RU" sz="2400" dirty="0" smtClean="0"/>
              <a:t>случайности в эволюционной последовательности формообразований. </a:t>
            </a:r>
          </a:p>
          <a:p>
            <a:pPr>
              <a:buFont typeface="Wingdings" charset="2"/>
              <a:buChar char="ü"/>
            </a:pPr>
            <a:r>
              <a:rPr lang="ru-RU" sz="2400" dirty="0" smtClean="0"/>
              <a:t>Разум – случайный продукт эволюции.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964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2615</Words>
  <Application>Microsoft Macintosh PowerPoint</Application>
  <PresentationFormat>Экран (4:3)</PresentationFormat>
  <Paragraphs>117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Онтологические модели и научные картины мира  </vt:lpstr>
      <vt:lpstr>Основные вопросы темы</vt:lpstr>
      <vt:lpstr>Исходная познавательная ситуация </vt:lpstr>
      <vt:lpstr>Требование к онтологической модели</vt:lpstr>
      <vt:lpstr>Базовые онтологические модели</vt:lpstr>
      <vt:lpstr>Оправдание и критика  теистической модели</vt:lpstr>
      <vt:lpstr>Оправдание и критика пантеистической модели</vt:lpstr>
      <vt:lpstr>Оправдание и критика  пантеистической модели (2)</vt:lpstr>
      <vt:lpstr>Оправдание и критика  атеистической модели</vt:lpstr>
      <vt:lpstr>Оправдание и критика  атеистической модели  (2)</vt:lpstr>
      <vt:lpstr>Онтология Блага: неоплатоническая модель</vt:lpstr>
      <vt:lpstr>Онтология Блага: неоплатоническая модель (2)</vt:lpstr>
      <vt:lpstr>Научная картина мира</vt:lpstr>
      <vt:lpstr>О попытке подменить онтологическую модель - научной картиной </vt:lpstr>
      <vt:lpstr>Специфика современной НКМ</vt:lpstr>
      <vt:lpstr>Специфика современной НКМ (2)</vt:lpstr>
      <vt:lpstr>Информационная КМ (ИКМ)</vt:lpstr>
      <vt:lpstr>Примечания</vt:lpstr>
      <vt:lpstr>Эволюция жизни в свете ИКМ </vt:lpstr>
      <vt:lpstr>Человек – в информационной КМ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Онтологические модели и научные картины мира  </dc:title>
  <dc:creator>А11</dc:creator>
  <cp:lastModifiedBy>А11</cp:lastModifiedBy>
  <cp:revision>59</cp:revision>
  <dcterms:created xsi:type="dcterms:W3CDTF">2015-12-25T19:41:27Z</dcterms:created>
  <dcterms:modified xsi:type="dcterms:W3CDTF">2016-01-23T03:47:57Z</dcterms:modified>
</cp:coreProperties>
</file>